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3" r:id="rId9"/>
    <p:sldId id="284" r:id="rId10"/>
    <p:sldId id="262" r:id="rId11"/>
    <p:sldId id="282" r:id="rId12"/>
    <p:sldId id="285" r:id="rId13"/>
    <p:sldId id="264" r:id="rId14"/>
    <p:sldId id="270" r:id="rId15"/>
    <p:sldId id="280" r:id="rId16"/>
    <p:sldId id="271" r:id="rId17"/>
    <p:sldId id="272" r:id="rId18"/>
    <p:sldId id="286" r:id="rId19"/>
    <p:sldId id="287" r:id="rId20"/>
    <p:sldId id="288" r:id="rId21"/>
    <p:sldId id="289" r:id="rId22"/>
    <p:sldId id="290" r:id="rId23"/>
    <p:sldId id="275" r:id="rId24"/>
    <p:sldId id="291" r:id="rId25"/>
    <p:sldId id="292" r:id="rId26"/>
    <p:sldId id="293" r:id="rId27"/>
    <p:sldId id="277" r:id="rId28"/>
    <p:sldId id="278" r:id="rId29"/>
    <p:sldId id="279" r:id="rId30"/>
  </p:sldIdLst>
  <p:sldSz cx="9144000" cy="5143500" type="screen16x9"/>
  <p:notesSz cx="7019925" cy="93059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87">
          <p15:clr>
            <a:srgbClr val="000000"/>
          </p15:clr>
        </p15:guide>
        <p15:guide id="4" orient="horz" pos="372">
          <p15:clr>
            <a:srgbClr val="000000"/>
          </p15:clr>
        </p15:guide>
        <p15:guide id="5" orient="horz" pos="1399">
          <p15:clr>
            <a:srgbClr val="000000"/>
          </p15:clr>
        </p15:guide>
        <p15:guide id="6" orient="horz" pos="3048">
          <p15:clr>
            <a:srgbClr val="000000"/>
          </p15:clr>
        </p15:guide>
        <p15:guide id="7" orient="horz" pos="724">
          <p15:clr>
            <a:srgbClr val="000000"/>
          </p15:clr>
        </p15:guide>
        <p15:guide id="8" pos="729">
          <p15:clr>
            <a:srgbClr val="000000"/>
          </p15:clr>
        </p15:guide>
        <p15:guide id="9" pos="4301">
          <p15:clr>
            <a:srgbClr val="000000"/>
          </p15:clr>
        </p15:guide>
        <p15:guide id="10" pos="55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000000"/>
          </p15:clr>
        </p15:guide>
        <p15:guide id="2" pos="2211">
          <p15:clr>
            <a:srgbClr val="000000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6jpic+8OwkuMdwiH3zQ2PJHZF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/>
    <p:restoredTop sz="94698"/>
  </p:normalViewPr>
  <p:slideViewPr>
    <p:cSldViewPr snapToGrid="0">
      <p:cViewPr varScale="1">
        <p:scale>
          <a:sx n="179" d="100"/>
          <a:sy n="179" d="100"/>
        </p:scale>
        <p:origin x="1144" y="192"/>
      </p:cViewPr>
      <p:guideLst>
        <p:guide orient="horz" pos="1620"/>
        <p:guide pos="2880"/>
        <p:guide orient="horz" pos="1187"/>
        <p:guide orient="horz" pos="372"/>
        <p:guide orient="horz" pos="1399"/>
        <p:guide orient="horz" pos="3048"/>
        <p:guide orient="horz" pos="724"/>
        <p:guide pos="729"/>
        <p:guide pos="4301"/>
        <p:guide pos="55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31"/>
        <p:guide pos="22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6687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131" name="Google Shape;131;p3:notes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 sz="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42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540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c49a54668_0_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80" name="Google Shape;180;g35c49a54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c49a54668_0_147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22" name="Google Shape;222;g35c49a5466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c49a54668_0_16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27" name="Google Shape;227;g35c49a5466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c49a54668_0_8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57" name="Google Shape;257;g35c49a546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4744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0049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2355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22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6624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c49a54668_0_22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91" name="Google Shape;291;g35c49a5466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c49a54668_0_26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99" name="Google Shape;299;g35c49a54668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c49a54668_0_1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48" name="Google Shape;148;g35c49a5466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5087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2389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28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2" descr="slide 03.jpg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-7056" y="0"/>
            <a:ext cx="9171432" cy="524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2"/>
          <p:cNvPicPr preferRelativeResize="0"/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2"/>
          <p:cNvPicPr preferRelativeResize="0"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64603" y="957693"/>
            <a:ext cx="3228113" cy="322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 16pt">
  <p:cSld name="Title, Subtitle and Content 16p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1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body" idx="1"/>
          </p:nvPr>
        </p:nvSpPr>
        <p:spPr>
          <a:xfrm>
            <a:off x="565056" y="1631950"/>
            <a:ext cx="772795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body" idx="2"/>
          </p:nvPr>
        </p:nvSpPr>
        <p:spPr>
          <a:xfrm>
            <a:off x="565056" y="1149350"/>
            <a:ext cx="77279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B660CDF5-AE79-82F7-72F9-061511D9E3D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Content">
  <p:cSld name="Title, Photo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1"/>
          </p:nvPr>
        </p:nvSpPr>
        <p:spPr>
          <a:xfrm>
            <a:off x="4800600" y="1149350"/>
            <a:ext cx="39814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2"/>
          <p:cNvSpPr>
            <a:spLocks noGrp="1"/>
          </p:cNvSpPr>
          <p:nvPr>
            <p:ph type="pic" idx="2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0320E3B8-1A9C-1C11-68AB-6321A0B84C89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Content w. Subtitle 14pt">
  <p:cSld name="Title, Photo and Content w. Subtitle 14p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398145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39814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0" name="Google Shape;80;p33"/>
          <p:cNvSpPr>
            <a:spLocks noGrp="1"/>
          </p:cNvSpPr>
          <p:nvPr>
            <p:ph type="pic" idx="3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EEB5AB51-0DAF-1A91-AE38-F3BAE2CA6554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Content w. Subtitle 12pt">
  <p:cSld name="Title, Photo and Content w. Subtitle 12p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>
            <a:spLocks noGrp="1"/>
          </p:cNvSpPr>
          <p:nvPr>
            <p:ph type="title"/>
          </p:nvPr>
        </p:nvSpPr>
        <p:spPr>
          <a:xfrm>
            <a:off x="563963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398145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39814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3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46FD3A90-4FA3-1100-862C-F3CED218067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2 columns">
  <p:cSld name="Title, Photo and 2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>
            <a:spLocks noGrp="1"/>
          </p:cNvSpPr>
          <p:nvPr>
            <p:ph type="title"/>
          </p:nvPr>
        </p:nvSpPr>
        <p:spPr>
          <a:xfrm>
            <a:off x="564165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2" name="Google Shape;92;p35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19202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19202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5"/>
          <p:cNvSpPr>
            <a:spLocks noGrp="1"/>
          </p:cNvSpPr>
          <p:nvPr>
            <p:ph type="pic" idx="3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5"/>
          <p:cNvSpPr txBox="1">
            <a:spLocks noGrp="1"/>
          </p:cNvSpPr>
          <p:nvPr>
            <p:ph type="body" idx="4"/>
          </p:nvPr>
        </p:nvSpPr>
        <p:spPr>
          <a:xfrm>
            <a:off x="6862877" y="1632025"/>
            <a:ext cx="19202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body" idx="5"/>
          </p:nvPr>
        </p:nvSpPr>
        <p:spPr>
          <a:xfrm>
            <a:off x="6862877" y="1187906"/>
            <a:ext cx="19202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76D60572-D62C-CDEE-CC83-3A8399F2221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2 columns 14pt">
  <p:cSld name="Content - 2 columns 14p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6"/>
          <p:cNvSpPr txBox="1">
            <a:spLocks noGrp="1"/>
          </p:cNvSpPr>
          <p:nvPr>
            <p:ph type="title"/>
          </p:nvPr>
        </p:nvSpPr>
        <p:spPr>
          <a:xfrm>
            <a:off x="564165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body" idx="1"/>
          </p:nvPr>
        </p:nvSpPr>
        <p:spPr>
          <a:xfrm>
            <a:off x="564165" y="1632025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body" idx="2"/>
          </p:nvPr>
        </p:nvSpPr>
        <p:spPr>
          <a:xfrm>
            <a:off x="564165" y="1187906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6"/>
          <p:cNvSpPr txBox="1">
            <a:spLocks noGrp="1"/>
          </p:cNvSpPr>
          <p:nvPr>
            <p:ph type="body" idx="3"/>
          </p:nvPr>
        </p:nvSpPr>
        <p:spPr>
          <a:xfrm>
            <a:off x="4800162" y="1631950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36"/>
          <p:cNvSpPr txBox="1">
            <a:spLocks noGrp="1"/>
          </p:cNvSpPr>
          <p:nvPr>
            <p:ph type="body" idx="4"/>
          </p:nvPr>
        </p:nvSpPr>
        <p:spPr>
          <a:xfrm>
            <a:off x="4800162" y="1187831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4435E0E7-E610-BD6F-6093-F805DBE44198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2 columns 12pt">
  <p:cSld name="Content - 2 columns 12p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7"/>
          <p:cNvSpPr txBox="1">
            <a:spLocks noGrp="1"/>
          </p:cNvSpPr>
          <p:nvPr>
            <p:ph type="title"/>
          </p:nvPr>
        </p:nvSpPr>
        <p:spPr>
          <a:xfrm>
            <a:off x="563285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1"/>
          </p:nvPr>
        </p:nvSpPr>
        <p:spPr>
          <a:xfrm>
            <a:off x="563285" y="1632025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body" idx="2"/>
          </p:nvPr>
        </p:nvSpPr>
        <p:spPr>
          <a:xfrm>
            <a:off x="563285" y="1187906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body" idx="3"/>
          </p:nvPr>
        </p:nvSpPr>
        <p:spPr>
          <a:xfrm>
            <a:off x="4800162" y="1631950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body" idx="4"/>
          </p:nvPr>
        </p:nvSpPr>
        <p:spPr>
          <a:xfrm>
            <a:off x="4800162" y="1187831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D83F24C6-7B54-AE0A-70F6-EF3F6EBCDE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3 columns">
  <p:cSld name="Content - 3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8"/>
          <p:cNvSpPr txBox="1">
            <a:spLocks noGrp="1"/>
          </p:cNvSpPr>
          <p:nvPr>
            <p:ph type="title"/>
          </p:nvPr>
        </p:nvSpPr>
        <p:spPr>
          <a:xfrm>
            <a:off x="566878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7" name="Google Shape;117;p38"/>
          <p:cNvSpPr txBox="1">
            <a:spLocks noGrp="1"/>
          </p:cNvSpPr>
          <p:nvPr>
            <p:ph type="body" idx="1"/>
          </p:nvPr>
        </p:nvSpPr>
        <p:spPr>
          <a:xfrm>
            <a:off x="566878" y="1632025"/>
            <a:ext cx="23774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8" name="Google Shape;118;p38"/>
          <p:cNvSpPr txBox="1">
            <a:spLocks noGrp="1"/>
          </p:cNvSpPr>
          <p:nvPr>
            <p:ph type="body" idx="2"/>
          </p:nvPr>
        </p:nvSpPr>
        <p:spPr>
          <a:xfrm>
            <a:off x="566878" y="1187906"/>
            <a:ext cx="23774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38"/>
          <p:cNvSpPr txBox="1">
            <a:spLocks noGrp="1"/>
          </p:cNvSpPr>
          <p:nvPr>
            <p:ph type="body" idx="3"/>
          </p:nvPr>
        </p:nvSpPr>
        <p:spPr>
          <a:xfrm>
            <a:off x="3269300" y="1631950"/>
            <a:ext cx="23774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body" idx="4"/>
          </p:nvPr>
        </p:nvSpPr>
        <p:spPr>
          <a:xfrm>
            <a:off x="3269300" y="1187831"/>
            <a:ext cx="23774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8"/>
          <p:cNvSpPr txBox="1">
            <a:spLocks noGrp="1"/>
          </p:cNvSpPr>
          <p:nvPr>
            <p:ph type="body" idx="5"/>
          </p:nvPr>
        </p:nvSpPr>
        <p:spPr>
          <a:xfrm>
            <a:off x="5985091" y="1632025"/>
            <a:ext cx="23774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body" idx="6"/>
          </p:nvPr>
        </p:nvSpPr>
        <p:spPr>
          <a:xfrm>
            <a:off x="5985091" y="1187906"/>
            <a:ext cx="23774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1BF97E7B-0020-382C-4391-B188990192C2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9"/>
          <p:cNvSpPr txBox="1">
            <a:spLocks noGrp="1"/>
          </p:cNvSpPr>
          <p:nvPr>
            <p:ph type="title"/>
          </p:nvPr>
        </p:nvSpPr>
        <p:spPr>
          <a:xfrm>
            <a:off x="561755" y="638508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C734C0BD-CB34-44B4-009D-1C2D076CB614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Photo 3 background">
  <p:cSld name="Black Photo 3 background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;p22">
            <a:extLst>
              <a:ext uri="{FF2B5EF4-FFF2-40B4-BE49-F238E27FC236}">
                <a16:creationId xmlns:a16="http://schemas.microsoft.com/office/drawing/2014/main" id="{E27B9D4A-9D99-A0F2-E6DD-14813A772CC8}"/>
              </a:ext>
            </a:extLst>
          </p:cNvPr>
          <p:cNvPicPr preferRelativeResize="0"/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851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3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oogle Shape;20;p23">
            <a:extLst>
              <a:ext uri="{FF2B5EF4-FFF2-40B4-BE49-F238E27FC236}">
                <a16:creationId xmlns:a16="http://schemas.microsoft.com/office/drawing/2014/main" id="{ADF47F2A-2DED-0564-FCDF-0EEF31B7830A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Logo" userDrawn="1">
  <p:cSld name="Title slide with Logo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22">
            <a:extLst>
              <a:ext uri="{FF2B5EF4-FFF2-40B4-BE49-F238E27FC236}">
                <a16:creationId xmlns:a16="http://schemas.microsoft.com/office/drawing/2014/main" id="{F8C28720-1C35-BA97-B873-A609E7D4394C}"/>
              </a:ext>
            </a:extLst>
          </p:cNvPr>
          <p:cNvPicPr preferRelativeResize="0"/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5;p22">
            <a:extLst>
              <a:ext uri="{FF2B5EF4-FFF2-40B4-BE49-F238E27FC236}">
                <a16:creationId xmlns:a16="http://schemas.microsoft.com/office/drawing/2014/main" id="{1189A2B2-2A4C-AEC3-4555-647F3CCE0318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1054100" y="337046"/>
            <a:ext cx="1385426" cy="13854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;p24">
            <a:extLst>
              <a:ext uri="{FF2B5EF4-FFF2-40B4-BE49-F238E27FC236}">
                <a16:creationId xmlns:a16="http://schemas.microsoft.com/office/drawing/2014/main" id="{607F0400-3802-212C-BD50-41679567F5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4100" y="2025015"/>
            <a:ext cx="7740650" cy="6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25;p24">
            <a:extLst>
              <a:ext uri="{FF2B5EF4-FFF2-40B4-BE49-F238E27FC236}">
                <a16:creationId xmlns:a16="http://schemas.microsoft.com/office/drawing/2014/main" id="{DC1CEF2D-E2E7-AD0F-5FAA-CCF6413EE89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54100" y="3018441"/>
            <a:ext cx="7740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563961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1"/>
          </p:nvPr>
        </p:nvSpPr>
        <p:spPr>
          <a:xfrm>
            <a:off x="555321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AutoNum type="arabicPeriod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79349CC5-628C-102A-79C5-1E4D2DED247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Divider 1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/>
          <p:nvPr/>
        </p:nvSpPr>
        <p:spPr>
          <a:xfrm>
            <a:off x="0" y="2332"/>
            <a:ext cx="9148572" cy="5143499"/>
          </a:xfrm>
          <a:prstGeom prst="rect">
            <a:avLst/>
          </a:prstGeom>
          <a:solidFill>
            <a:srgbClr val="2A8280">
              <a:alpha val="6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26"/>
          <p:cNvPicPr preferRelativeResize="0"/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233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6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7" name="Google Shape;37;p26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D7816CA9-640E-39D6-547B-C6FD9E45F651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Divider 2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-9477" y="-121"/>
            <a:ext cx="9171433" cy="5152643"/>
          </a:xfrm>
          <a:prstGeom prst="rect">
            <a:avLst/>
          </a:prstGeom>
          <a:solidFill>
            <a:srgbClr val="277B79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7"/>
          <p:cNvPicPr preferRelativeResize="0"/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9477" y="-1"/>
            <a:ext cx="9194590" cy="51576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7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49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98FD72D1-7FC8-AA37-53C8-6ACB5955AD2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/>
          <p:nvPr/>
        </p:nvSpPr>
        <p:spPr>
          <a:xfrm>
            <a:off x="0" y="-3825"/>
            <a:ext cx="9153144" cy="5161787"/>
          </a:xfrm>
          <a:prstGeom prst="rect">
            <a:avLst/>
          </a:prstGeom>
          <a:solidFill>
            <a:srgbClr val="2A8280">
              <a:alpha val="6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8"/>
          <p:cNvPicPr preferRelativeResize="0"/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8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33A23A5B-7B72-FA1E-C191-54F1C5296F16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8pt">
  <p:cSld name="Title and Content 18p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563964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43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-"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5F7797D4-1BC8-DE1C-BE85-752707D7E329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6pt">
  <p:cSld name="Title and Content 16p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1"/>
          </p:nvPr>
        </p:nvSpPr>
        <p:spPr>
          <a:xfrm>
            <a:off x="559461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44F2CF28-FEE3-FDA5-0581-3CBE2FC60618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sbiso/2025_1C_TF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hyperlink" Target="https://github.com/andresbiso/2025_1C_TFG_PAPER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>
            <a:spLocks noGrp="1"/>
          </p:cNvSpPr>
          <p:nvPr>
            <p:ph type="body" idx="4294967295"/>
          </p:nvPr>
        </p:nvSpPr>
        <p:spPr>
          <a:xfrm>
            <a:off x="1054100" y="2025015"/>
            <a:ext cx="7740650" cy="6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 err="1">
                <a:solidFill>
                  <a:schemeClr val="bg1"/>
                </a:solidFill>
                <a:latin typeface="+mj-lt"/>
              </a:rPr>
              <a:t>Trabajo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Final de Grado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4" name="Google Shape;134;p3"/>
          <p:cNvSpPr txBox="1">
            <a:spLocks noGrp="1"/>
          </p:cNvSpPr>
          <p:nvPr>
            <p:ph type="body" idx="4294967295"/>
          </p:nvPr>
        </p:nvSpPr>
        <p:spPr>
          <a:xfrm>
            <a:off x="1054100" y="3018441"/>
            <a:ext cx="7740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Andrés Isaac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Biso</a:t>
            </a:r>
            <a:endParaRPr sz="20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Universidad de Palermo</a:t>
            </a:r>
            <a:endParaRPr sz="20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09/06/2025</a:t>
            </a:r>
            <a:endParaRPr sz="20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j-lt"/>
              </a:rPr>
              <a:t>Objetivo</a:t>
            </a:r>
            <a:r>
              <a:rPr lang="en-US" dirty="0">
                <a:latin typeface="+mj-lt"/>
              </a:rPr>
              <a:t> y </a:t>
            </a:r>
            <a:r>
              <a:rPr lang="en-US" dirty="0" err="1">
                <a:latin typeface="+mj-lt"/>
              </a:rPr>
              <a:t>justificación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Objetivo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799" y="1149350"/>
            <a:ext cx="8213725" cy="1086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Examinar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cómo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esta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solución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mediante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actividades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breves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como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videos,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lecturas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y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cuestionarios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logra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un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aprendizaje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eficiente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adaptado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a las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necesidades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individuales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de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los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empleados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Microscope with chemical flasks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53786" y="2153286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33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Justificación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798" y="1149350"/>
            <a:ext cx="8249445" cy="225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>
                <a:latin typeface="+mn-lt"/>
              </a:rPr>
              <a:t>“Los </a:t>
            </a:r>
            <a:r>
              <a:rPr lang="en-US" dirty="0" err="1">
                <a:latin typeface="+mn-lt"/>
              </a:rPr>
              <a:t>cambios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tecnológicos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económicos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sociales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actuales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impulsan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necesidad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nuevos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conceptos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estrategias</a:t>
            </a:r>
            <a:r>
              <a:rPr lang="en-US" dirty="0">
                <a:latin typeface="+mn-lt"/>
              </a:rPr>
              <a:t> para </a:t>
            </a:r>
            <a:r>
              <a:rPr lang="en-US" dirty="0" err="1">
                <a:latin typeface="+mn-lt"/>
              </a:rPr>
              <a:t>apoyar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permanente</a:t>
            </a:r>
            <a:r>
              <a:rPr lang="en-US" dirty="0">
                <a:latin typeface="+mn-lt"/>
              </a:rPr>
              <a:t>. La </a:t>
            </a:r>
            <a:r>
              <a:rPr lang="en-US" dirty="0" err="1">
                <a:latin typeface="+mn-lt"/>
              </a:rPr>
              <a:t>educación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incluida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formación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trabajo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necesita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transformaciones</a:t>
            </a:r>
            <a:r>
              <a:rPr lang="en-US" dirty="0">
                <a:latin typeface="+mn-lt"/>
              </a:rPr>
              <a:t> que </a:t>
            </a:r>
            <a:r>
              <a:rPr lang="en-US" dirty="0" err="1">
                <a:latin typeface="+mn-lt"/>
              </a:rPr>
              <a:t>requieren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renovación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formas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innovadoras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adaptarse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adecuadamente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nuestra</a:t>
            </a:r>
            <a:r>
              <a:rPr lang="en-US" dirty="0">
                <a:latin typeface="+mn-lt"/>
              </a:rPr>
              <a:t> forma de </a:t>
            </a:r>
            <a:r>
              <a:rPr lang="en-US" dirty="0" err="1">
                <a:latin typeface="+mn-lt"/>
              </a:rPr>
              <a:t>vivir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trabajar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aprender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actualidad</a:t>
            </a:r>
            <a:r>
              <a:rPr lang="en-US" dirty="0">
                <a:latin typeface="+mn-lt"/>
              </a:rPr>
              <a:t>.”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pPr marL="152400" indent="0">
              <a:buNone/>
            </a:pPr>
            <a:r>
              <a:rPr lang="en-US" dirty="0" err="1">
                <a:latin typeface="+mn-lt"/>
              </a:rPr>
              <a:t>Buchem</a:t>
            </a:r>
            <a:r>
              <a:rPr lang="en-US" dirty="0">
                <a:latin typeface="+mn-lt"/>
              </a:rPr>
              <a:t>, I., &amp; </a:t>
            </a:r>
            <a:r>
              <a:rPr lang="en-US" dirty="0" err="1">
                <a:latin typeface="+mn-lt"/>
              </a:rPr>
              <a:t>Hamelmann</a:t>
            </a:r>
            <a:r>
              <a:rPr lang="en-US" dirty="0">
                <a:latin typeface="+mn-lt"/>
              </a:rPr>
              <a:t>, H. (2010). </a:t>
            </a:r>
            <a:r>
              <a:rPr lang="en-US" i="1" dirty="0">
                <a:latin typeface="+mn-lt"/>
              </a:rPr>
              <a:t>Microlearning: A strategy for ongoing professional development</a:t>
            </a:r>
            <a:r>
              <a:rPr lang="en-US" dirty="0">
                <a:latin typeface="+mn-lt"/>
              </a:rPr>
              <a:t>. </a:t>
            </a:r>
            <a:r>
              <a:rPr lang="en-US" i="1" dirty="0">
                <a:latin typeface="+mn-lt"/>
              </a:rPr>
              <a:t>eLearning Papers.</a:t>
            </a: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Classroom with laboratory equipment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53786" y="3461505"/>
            <a:ext cx="2990214" cy="1681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10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c49a54668_0_0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j-lt"/>
              </a:rPr>
              <a:t>Investigación</a:t>
            </a:r>
            <a:r>
              <a:rPr lang="en-US" dirty="0">
                <a:latin typeface="+mj-lt"/>
              </a:rPr>
              <a:t> y </a:t>
            </a:r>
            <a:r>
              <a:rPr lang="en-US" dirty="0" err="1">
                <a:latin typeface="+mj-lt"/>
              </a:rPr>
              <a:t>desarrollo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3CCE146B-56A7-0E78-C5B0-00EE7E7F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589589"/>
            <a:ext cx="8210049" cy="403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ervice&#10;&#10;Description automatically generated">
            <a:extLst>
              <a:ext uri="{FF2B5EF4-FFF2-40B4-BE49-F238E27FC236}">
                <a16:creationId xmlns:a16="http://schemas.microsoft.com/office/drawing/2014/main" id="{FA8472E0-4EF4-D31A-4FDA-BC395F2D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58962"/>
            <a:ext cx="7772400" cy="362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35c49a54668_0_163" descr="Graph paper with calculator, ruler, highlighter, and pencils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3066" b="13066"/>
          <a:stretch/>
        </p:blipFill>
        <p:spPr>
          <a:xfrm>
            <a:off x="-1" y="1145749"/>
            <a:ext cx="4753475" cy="351129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5c49a54668_0_163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 err="1">
                <a:latin typeface="+mj-lt"/>
              </a:rPr>
              <a:t>Herramientas</a:t>
            </a:r>
            <a:r>
              <a:rPr lang="en-US" dirty="0">
                <a:latin typeface="+mj-lt"/>
              </a:rPr>
              <a:t> y </a:t>
            </a:r>
            <a:r>
              <a:rPr lang="en-US" dirty="0" err="1">
                <a:latin typeface="+mj-lt"/>
              </a:rPr>
              <a:t>Tecnologías</a:t>
            </a:r>
            <a:endParaRPr dirty="0">
              <a:latin typeface="+mj-lt"/>
            </a:endParaRPr>
          </a:p>
        </p:txBody>
      </p:sp>
      <p:sp>
        <p:nvSpPr>
          <p:cNvPr id="231" name="Google Shape;231;g35c49a54668_0_163"/>
          <p:cNvSpPr/>
          <p:nvPr/>
        </p:nvSpPr>
        <p:spPr>
          <a:xfrm>
            <a:off x="6254809" y="3892474"/>
            <a:ext cx="1046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Docker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g35c49a54668_0_163"/>
          <p:cNvSpPr/>
          <p:nvPr/>
        </p:nvSpPr>
        <p:spPr>
          <a:xfrm>
            <a:off x="5008872" y="3874208"/>
            <a:ext cx="1089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Github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7" name="Google Shape;237;g35c49a54668_0_163"/>
          <p:cNvPicPr preferRelativeResize="0"/>
          <p:nvPr/>
        </p:nvPicPr>
        <p:blipFill rotWithShape="1">
          <a:blip r:embed="rId5">
            <a:alphaModFix/>
          </a:blip>
          <a:srcRect l="11366" r="11359"/>
          <a:stretch/>
        </p:blipFill>
        <p:spPr>
          <a:xfrm>
            <a:off x="5321217" y="3261863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5c49a54668_0_163"/>
          <p:cNvPicPr preferRelativeResize="0"/>
          <p:nvPr/>
        </p:nvPicPr>
        <p:blipFill rotWithShape="1">
          <a:blip r:embed="rId6">
            <a:alphaModFix/>
          </a:blip>
          <a:srcRect l="11366" r="11359"/>
          <a:stretch/>
        </p:blipFill>
        <p:spPr>
          <a:xfrm>
            <a:off x="6534558" y="3261863"/>
            <a:ext cx="508739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5c49a54668_0_163"/>
          <p:cNvSpPr/>
          <p:nvPr/>
        </p:nvSpPr>
        <p:spPr>
          <a:xfrm>
            <a:off x="6231122" y="1853999"/>
            <a:ext cx="1046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Python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g35c49a54668_0_163"/>
          <p:cNvSpPr/>
          <p:nvPr/>
        </p:nvSpPr>
        <p:spPr>
          <a:xfrm>
            <a:off x="7549608" y="1846315"/>
            <a:ext cx="1099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Javascript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g35c49a54668_0_163"/>
          <p:cNvSpPr/>
          <p:nvPr/>
        </p:nvSpPr>
        <p:spPr>
          <a:xfrm>
            <a:off x="4985185" y="1835733"/>
            <a:ext cx="1089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Node.js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g35c49a54668_0_163"/>
          <p:cNvSpPr/>
          <p:nvPr/>
        </p:nvSpPr>
        <p:spPr>
          <a:xfrm>
            <a:off x="6249266" y="2872523"/>
            <a:ext cx="10887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CSS3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g35c49a54668_0_163"/>
          <p:cNvSpPr/>
          <p:nvPr/>
        </p:nvSpPr>
        <p:spPr>
          <a:xfrm>
            <a:off x="7549608" y="2872523"/>
            <a:ext cx="10560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React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g35c49a54668_0_163"/>
          <p:cNvSpPr/>
          <p:nvPr/>
        </p:nvSpPr>
        <p:spPr>
          <a:xfrm>
            <a:off x="5069217" y="2854257"/>
            <a:ext cx="9534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HTML5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9" name="Google Shape;249;g35c49a54668_0_163"/>
          <p:cNvPicPr preferRelativeResize="0"/>
          <p:nvPr/>
        </p:nvPicPr>
        <p:blipFill rotWithShape="1">
          <a:blip r:embed="rId7">
            <a:alphaModFix/>
          </a:blip>
          <a:srcRect l="11366" r="11359"/>
          <a:stretch/>
        </p:blipFill>
        <p:spPr>
          <a:xfrm>
            <a:off x="5297530" y="1223388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5c49a54668_0_163"/>
          <p:cNvPicPr preferRelativeResize="0"/>
          <p:nvPr/>
        </p:nvPicPr>
        <p:blipFill rotWithShape="1">
          <a:blip r:embed="rId8">
            <a:alphaModFix/>
          </a:blip>
          <a:srcRect l="11366" r="11359"/>
          <a:stretch/>
        </p:blipFill>
        <p:spPr>
          <a:xfrm>
            <a:off x="5297530" y="2242566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5c49a54668_0_163"/>
          <p:cNvPicPr preferRelativeResize="0"/>
          <p:nvPr/>
        </p:nvPicPr>
        <p:blipFill rotWithShape="1">
          <a:blip r:embed="rId9">
            <a:alphaModFix/>
          </a:blip>
          <a:srcRect l="11366" r="11359"/>
          <a:stretch/>
        </p:blipFill>
        <p:spPr>
          <a:xfrm>
            <a:off x="6510871" y="2242566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5c49a54668_0_163"/>
          <p:cNvPicPr preferRelativeResize="0"/>
          <p:nvPr/>
        </p:nvPicPr>
        <p:blipFill rotWithShape="1">
          <a:blip r:embed="rId10"/>
          <a:srcRect l="15630" r="15630"/>
          <a:stretch/>
        </p:blipFill>
        <p:spPr>
          <a:xfrm>
            <a:off x="7818682" y="2241300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5c49a54668_0_163"/>
          <p:cNvPicPr preferRelativeResize="0"/>
          <p:nvPr/>
        </p:nvPicPr>
        <p:blipFill rotWithShape="1">
          <a:blip r:embed="rId11"/>
          <a:srcRect l="11545" r="11545"/>
          <a:stretch/>
        </p:blipFill>
        <p:spPr>
          <a:xfrm>
            <a:off x="6510871" y="1223388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5c49a54668_0_163"/>
          <p:cNvPicPr preferRelativeResize="0"/>
          <p:nvPr/>
        </p:nvPicPr>
        <p:blipFill rotWithShape="1">
          <a:blip r:embed="rId12">
            <a:alphaModFix/>
          </a:blip>
          <a:srcRect l="11366" r="11359"/>
          <a:stretch/>
        </p:blipFill>
        <p:spPr>
          <a:xfrm>
            <a:off x="7818682" y="1220869"/>
            <a:ext cx="508739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47;g35c49a54668_0_163">
            <a:extLst>
              <a:ext uri="{FF2B5EF4-FFF2-40B4-BE49-F238E27FC236}">
                <a16:creationId xmlns:a16="http://schemas.microsoft.com/office/drawing/2014/main" id="{61C4DCEE-6646-45BC-DFD7-F128CB4489EE}"/>
              </a:ext>
            </a:extLst>
          </p:cNvPr>
          <p:cNvSpPr/>
          <p:nvPr/>
        </p:nvSpPr>
        <p:spPr>
          <a:xfrm>
            <a:off x="7549608" y="3893086"/>
            <a:ext cx="10560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Telegram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Google Shape;252;g35c49a54668_0_163">
            <a:extLst>
              <a:ext uri="{FF2B5EF4-FFF2-40B4-BE49-F238E27FC236}">
                <a16:creationId xmlns:a16="http://schemas.microsoft.com/office/drawing/2014/main" id="{5EBBB1E4-F0BA-A8D7-2641-1E5BE4369C04}"/>
              </a:ext>
            </a:extLst>
          </p:cNvPr>
          <p:cNvPicPr preferRelativeResize="0"/>
          <p:nvPr/>
        </p:nvPicPr>
        <p:blipFill rotWithShape="1">
          <a:blip r:embed="rId13"/>
          <a:srcRect l="11364" r="11364"/>
          <a:stretch/>
        </p:blipFill>
        <p:spPr>
          <a:xfrm>
            <a:off x="7818682" y="3261863"/>
            <a:ext cx="508739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c49a54668_0_8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j-lt"/>
              </a:rPr>
              <a:t>Resultados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Resultados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>
                <a:latin typeface="+mn-lt"/>
              </a:rPr>
              <a:t>El </a:t>
            </a:r>
            <a:r>
              <a:rPr lang="en-US" dirty="0" err="1">
                <a:latin typeface="+mn-lt"/>
              </a:rPr>
              <a:t>desarrollo</a:t>
            </a:r>
            <a:r>
              <a:rPr lang="en-US" dirty="0">
                <a:latin typeface="+mn-lt"/>
              </a:rPr>
              <a:t> de la </a:t>
            </a:r>
            <a:r>
              <a:rPr lang="en-US" dirty="0" err="1">
                <a:latin typeface="+mn-lt"/>
              </a:rPr>
              <a:t>solución</a:t>
            </a:r>
            <a:r>
              <a:rPr lang="en-US" dirty="0">
                <a:latin typeface="+mn-lt"/>
              </a:rPr>
              <a:t> web de </a:t>
            </a:r>
            <a:r>
              <a:rPr lang="en-US" dirty="0" err="1">
                <a:latin typeface="+mn-lt"/>
              </a:rPr>
              <a:t>capacitación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empresarial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basada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microaprendizaje</a:t>
            </a:r>
            <a:r>
              <a:rPr lang="en-US" dirty="0">
                <a:latin typeface="+mn-lt"/>
              </a:rPr>
              <a:t> ha </a:t>
            </a:r>
            <a:r>
              <a:rPr lang="en-US" dirty="0" err="1">
                <a:latin typeface="+mn-lt"/>
              </a:rPr>
              <a:t>demostrado</a:t>
            </a:r>
            <a:r>
              <a:rPr lang="en-US" dirty="0">
                <a:latin typeface="+mn-lt"/>
              </a:rPr>
              <a:t> ser </a:t>
            </a:r>
            <a:r>
              <a:rPr lang="en-US" dirty="0" err="1">
                <a:latin typeface="+mn-lt"/>
              </a:rPr>
              <a:t>factible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cumpliendo</a:t>
            </a:r>
            <a:r>
              <a:rPr lang="en-US" dirty="0">
                <a:latin typeface="+mn-lt"/>
              </a:rPr>
              <a:t> con </a:t>
            </a:r>
            <a:r>
              <a:rPr lang="en-US" dirty="0" err="1">
                <a:latin typeface="+mn-lt"/>
              </a:rPr>
              <a:t>los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objetivos</a:t>
            </a:r>
            <a:endParaRPr lang="en-US" dirty="0">
              <a:latin typeface="+mn-lt"/>
            </a:endParaRPr>
          </a:p>
          <a:p>
            <a:pPr marL="152400" indent="0">
              <a:buNone/>
            </a:pPr>
            <a:r>
              <a:rPr lang="en-US" dirty="0" err="1">
                <a:latin typeface="+mn-lt"/>
              </a:rPr>
              <a:t>planteados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diseño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inicial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pPr marL="152400" indent="0">
              <a:buNone/>
            </a:pPr>
            <a:r>
              <a:rPr lang="en-US" dirty="0">
                <a:latin typeface="+mn-lt"/>
              </a:rPr>
              <a:t>La </a:t>
            </a:r>
            <a:r>
              <a:rPr lang="en-US" dirty="0" err="1">
                <a:latin typeface="+mn-lt"/>
              </a:rPr>
              <a:t>solución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implementa</a:t>
            </a:r>
            <a:r>
              <a:rPr lang="en-US" dirty="0">
                <a:latin typeface="+mn-lt"/>
              </a:rPr>
              <a:t> un </a:t>
            </a:r>
            <a:r>
              <a:rPr lang="en-US" dirty="0" err="1">
                <a:latin typeface="+mn-lt"/>
              </a:rPr>
              <a:t>sistema</a:t>
            </a:r>
            <a:r>
              <a:rPr lang="en-US" dirty="0">
                <a:latin typeface="+mn-lt"/>
              </a:rPr>
              <a:t> flexible que </a:t>
            </a:r>
            <a:r>
              <a:rPr lang="en-US" dirty="0" err="1">
                <a:latin typeface="+mn-lt"/>
              </a:rPr>
              <a:t>facilita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acceso</a:t>
            </a:r>
            <a:r>
              <a:rPr lang="en-US" dirty="0">
                <a:latin typeface="+mn-lt"/>
              </a:rPr>
              <a:t> al </a:t>
            </a:r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optimiza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tiempo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formación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los</a:t>
            </a:r>
            <a:endParaRPr lang="en-US" dirty="0">
              <a:latin typeface="+mn-lt"/>
            </a:endParaRPr>
          </a:p>
          <a:p>
            <a:pPr marL="152400" indent="0">
              <a:buNone/>
            </a:pPr>
            <a:r>
              <a:rPr lang="en-US" dirty="0" err="1">
                <a:latin typeface="+mn-lt"/>
              </a:rPr>
              <a:t>empleados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A grid with small circles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90265" y="1207277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97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0ECC-ECC0-062F-BFCE-FDC2BB0E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7284"/>
            <a:ext cx="7772400" cy="432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2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563961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+mj-lt"/>
              </a:rPr>
              <a:t>Agenda</a:t>
            </a:r>
            <a:endParaRPr dirty="0">
              <a:latin typeface="+mj-lt"/>
            </a:endParaRPr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555321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en-US" dirty="0" err="1">
                <a:latin typeface="+mn-lt"/>
              </a:rPr>
              <a:t>Introducción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dirty="0" err="1">
                <a:latin typeface="+mn-lt"/>
              </a:rPr>
              <a:t>Problemática</a:t>
            </a:r>
            <a:r>
              <a:rPr lang="en-US" dirty="0">
                <a:latin typeface="+mn-lt"/>
              </a:rPr>
              <a:t> e Idea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s-ES" dirty="0">
                <a:latin typeface="+mn-lt"/>
              </a:rPr>
              <a:t>Objetivo y justificación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s-ES" dirty="0">
                <a:latin typeface="+mn-lt"/>
              </a:rPr>
              <a:t>Investigación y desarrollo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s-ES" dirty="0">
                <a:latin typeface="+mn-lt"/>
              </a:rPr>
              <a:t>Resultados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SzPts val="2000"/>
              <a:buAutoNum type="arabicPeriod"/>
            </a:pPr>
            <a:r>
              <a:rPr lang="en-US" dirty="0" err="1">
                <a:latin typeface="+mn-lt"/>
              </a:rPr>
              <a:t>Conclusión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cierre</a:t>
            </a:r>
            <a:endParaRPr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20ECC-ECC0-062F-BFCE-FDC2BB0E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009497"/>
            <a:ext cx="7772400" cy="31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69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20ECC-ECC0-062F-BFCE-FDC2BB0E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560892"/>
            <a:ext cx="7772400" cy="40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Principales logros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latin typeface="+mn-lt"/>
              </a:rPr>
              <a:t>Personalización</a:t>
            </a:r>
            <a:r>
              <a:rPr lang="en-US" dirty="0">
                <a:latin typeface="+mn-lt"/>
              </a:rPr>
              <a:t> del </a:t>
            </a:r>
            <a:r>
              <a:rPr lang="en-US" dirty="0" err="1">
                <a:latin typeface="+mn-lt"/>
              </a:rPr>
              <a:t>contenido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educativo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según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perfil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objetivos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individuales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los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empleados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Integración</a:t>
            </a:r>
            <a:r>
              <a:rPr lang="en-US" dirty="0">
                <a:latin typeface="+mn-lt"/>
              </a:rPr>
              <a:t> con </a:t>
            </a:r>
            <a:r>
              <a:rPr lang="en-US" dirty="0" err="1">
                <a:latin typeface="+mn-lt"/>
              </a:rPr>
              <a:t>plataformas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mensajería</a:t>
            </a:r>
            <a:r>
              <a:rPr lang="en-US" dirty="0">
                <a:latin typeface="+mn-lt"/>
              </a:rPr>
              <a:t> para </a:t>
            </a:r>
            <a:r>
              <a:rPr lang="en-US" dirty="0" err="1">
                <a:latin typeface="+mn-lt"/>
              </a:rPr>
              <a:t>optimizar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interacción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accesibilidad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Accesibilidad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multiplataforma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permitiendo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uso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desde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dispositivos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móviles</a:t>
            </a:r>
            <a:r>
              <a:rPr lang="en-US" dirty="0">
                <a:latin typeface="+mn-lt"/>
              </a:rPr>
              <a:t> y de </a:t>
            </a:r>
            <a:r>
              <a:rPr lang="en-US" dirty="0" err="1">
                <a:latin typeface="+mn-lt"/>
              </a:rPr>
              <a:t>escritorio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/>
          </a:p>
        </p:txBody>
      </p:sp>
      <p:pic>
        <p:nvPicPr>
          <p:cNvPr id="165" name="Google Shape;165;g35c49a54668_0_22" descr="Chemistry lab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90265" y="1207277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/>
          <p:nvPr/>
        </p:nvSpPr>
        <p:spPr>
          <a:xfrm>
            <a:off x="878270" y="1871942"/>
            <a:ext cx="7387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-US" sz="3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Conclusión</a:t>
            </a:r>
            <a:r>
              <a:rPr lang="en-US" sz="3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y </a:t>
            </a:r>
            <a:r>
              <a:rPr lang="en-US" sz="3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cierre</a:t>
            </a:r>
            <a:endParaRPr sz="3600" b="0" i="0" u="none" strike="noStrike" cap="none" dirty="0">
              <a:solidFill>
                <a:srgbClr val="FFFFFF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Conclusión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Este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trabajo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, a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través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del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desarrollo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de la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solución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, ha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confirmado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que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el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enfoque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basado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en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microaprendizaje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es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una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estrategia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efectiva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para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mejorar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el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desarrollo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profesional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Telescope with planets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90265" y="1207277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0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Conclusión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n-lt"/>
              </a:rPr>
              <a:t>Un </a:t>
            </a:r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progresivo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adaptado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sesiones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cortas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orientado</a:t>
            </a:r>
            <a:r>
              <a:rPr lang="en-US" dirty="0">
                <a:latin typeface="+mn-lt"/>
              </a:rPr>
              <a:t> a la </a:t>
            </a:r>
            <a:r>
              <a:rPr lang="en-US" dirty="0" err="1">
                <a:latin typeface="+mn-lt"/>
              </a:rPr>
              <a:t>retención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eficiente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información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Mayor </a:t>
            </a:r>
            <a:r>
              <a:rPr lang="en-US" dirty="0" err="1">
                <a:latin typeface="+mn-lt"/>
              </a:rPr>
              <a:t>accesibilidad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eliminando</a:t>
            </a:r>
            <a:r>
              <a:rPr lang="en-US" dirty="0">
                <a:latin typeface="+mn-lt"/>
              </a:rPr>
              <a:t> barreras </a:t>
            </a:r>
            <a:r>
              <a:rPr lang="en-US" dirty="0" err="1">
                <a:latin typeface="+mn-lt"/>
              </a:rPr>
              <a:t>tecnológicas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logísticas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La </a:t>
            </a:r>
            <a:r>
              <a:rPr lang="en-US" dirty="0" err="1">
                <a:latin typeface="+mn-lt"/>
              </a:rPr>
              <a:t>posibilidad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futuras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extensiones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integrando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nuevas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herramientas</a:t>
            </a:r>
            <a:r>
              <a:rPr lang="en-US" dirty="0">
                <a:latin typeface="+mn-lt"/>
              </a:rPr>
              <a:t> que </a:t>
            </a:r>
            <a:r>
              <a:rPr lang="en-US" dirty="0" err="1">
                <a:latin typeface="+mn-lt"/>
              </a:rPr>
              <a:t>apoyen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enseñanza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Graph paper with paints, pencil, and a ruler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90265" y="1207277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683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Reflexión final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799" y="1149350"/>
            <a:ext cx="7806531" cy="221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un </a:t>
            </a:r>
            <a:r>
              <a:rPr lang="en-US" dirty="0" err="1">
                <a:latin typeface="+mn-lt"/>
              </a:rPr>
              <a:t>entorno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laboral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dinámico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constante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evolución</a:t>
            </a:r>
            <a:r>
              <a:rPr lang="en-US" dirty="0">
                <a:latin typeface="+mn-lt"/>
              </a:rPr>
              <a:t>, es fundamental que las </a:t>
            </a:r>
            <a:r>
              <a:rPr lang="en-US" dirty="0" err="1">
                <a:latin typeface="+mn-lt"/>
              </a:rPr>
              <a:t>competencias</a:t>
            </a:r>
            <a:r>
              <a:rPr lang="en-US" dirty="0">
                <a:latin typeface="+mn-lt"/>
              </a:rPr>
              <a:t> clave se </a:t>
            </a:r>
            <a:r>
              <a:rPr lang="en-US" dirty="0" err="1">
                <a:latin typeface="+mn-lt"/>
              </a:rPr>
              <a:t>adquieran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actualicen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mantengan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manera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permanente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pPr marL="152400" indent="0">
              <a:buNone/>
            </a:pPr>
            <a:r>
              <a:rPr lang="en-US" dirty="0">
                <a:latin typeface="+mn-lt"/>
              </a:rPr>
              <a:t>Los </a:t>
            </a:r>
            <a:r>
              <a:rPr lang="en-US" dirty="0" err="1">
                <a:latin typeface="+mn-lt"/>
              </a:rPr>
              <a:t>métodos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tradicionales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formación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suelen</a:t>
            </a:r>
            <a:r>
              <a:rPr lang="en-US" dirty="0">
                <a:latin typeface="+mn-lt"/>
              </a:rPr>
              <a:t> ser </a:t>
            </a:r>
            <a:r>
              <a:rPr lang="en-US" dirty="0" err="1">
                <a:latin typeface="+mn-lt"/>
              </a:rPr>
              <a:t>rígidos</a:t>
            </a:r>
            <a:r>
              <a:rPr lang="en-US" dirty="0">
                <a:latin typeface="+mn-lt"/>
              </a:rPr>
              <a:t> y poco </a:t>
            </a:r>
            <a:r>
              <a:rPr lang="en-US" dirty="0" err="1">
                <a:latin typeface="+mn-lt"/>
              </a:rPr>
              <a:t>eficientes</a:t>
            </a:r>
            <a:r>
              <a:rPr lang="en-US" dirty="0">
                <a:latin typeface="+mn-lt"/>
              </a:rPr>
              <a:t> para responder a las </a:t>
            </a:r>
            <a:r>
              <a:rPr lang="en-US" dirty="0" err="1">
                <a:latin typeface="+mn-lt"/>
              </a:rPr>
              <a:t>necesidades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cambiantes</a:t>
            </a:r>
            <a:r>
              <a:rPr lang="en-US" dirty="0">
                <a:latin typeface="+mn-lt"/>
              </a:rPr>
              <a:t> del </a:t>
            </a:r>
            <a:r>
              <a:rPr lang="en-US" dirty="0" err="1">
                <a:latin typeface="+mn-lt"/>
              </a:rPr>
              <a:t>mundo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profesional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contraste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microaprendizaje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integrado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plataformas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digitales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como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solución</a:t>
            </a:r>
            <a:r>
              <a:rPr lang="en-US" dirty="0">
                <a:latin typeface="+mn-lt"/>
              </a:rPr>
              <a:t> web </a:t>
            </a:r>
            <a:r>
              <a:rPr lang="en-US" dirty="0" err="1">
                <a:latin typeface="+mn-lt"/>
              </a:rPr>
              <a:t>presentada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permite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una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capacitación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ágil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accesible</a:t>
            </a:r>
            <a:r>
              <a:rPr lang="en-US" dirty="0">
                <a:latin typeface="+mn-lt"/>
              </a:rPr>
              <a:t>.</a:t>
            </a:r>
          </a:p>
        </p:txBody>
      </p:sp>
      <p:pic>
        <p:nvPicPr>
          <p:cNvPr id="2" name="Google Shape;165;g35c49a54668_0_22" descr="A collection of circles in various sizes and patterns">
            <a:extLst>
              <a:ext uri="{FF2B5EF4-FFF2-40B4-BE49-F238E27FC236}">
                <a16:creationId xmlns:a16="http://schemas.microsoft.com/office/drawing/2014/main" id="{9220BDD8-9E72-FC83-1B1E-8BB781543FAD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00888" y="3193256"/>
            <a:ext cx="2043112" cy="1950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84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c49a54668_0_220"/>
          <p:cNvSpPr txBox="1">
            <a:spLocks noGrp="1"/>
          </p:cNvSpPr>
          <p:nvPr>
            <p:ph type="title"/>
          </p:nvPr>
        </p:nvSpPr>
        <p:spPr>
          <a:xfrm>
            <a:off x="564165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 err="1">
                <a:latin typeface="+mj-lt"/>
              </a:rPr>
              <a:t>Referencias</a:t>
            </a:r>
            <a:endParaRPr dirty="0">
              <a:latin typeface="+mj-lt"/>
            </a:endParaRPr>
          </a:p>
        </p:txBody>
      </p:sp>
      <p:sp>
        <p:nvSpPr>
          <p:cNvPr id="294" name="Google Shape;294;g35c49a54668_0_220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41829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>
              <a:spcBef>
                <a:spcPts val="400"/>
              </a:spcBef>
            </a:pPr>
            <a:r>
              <a:rPr lang="en-US" dirty="0">
                <a:latin typeface="+mn-lt"/>
                <a:hlinkClick r:id="rId3"/>
              </a:rPr>
              <a:t>https://github.com/andresbiso/2025_1C_TFG</a:t>
            </a:r>
            <a:endParaRPr lang="en-US" dirty="0">
              <a:latin typeface="+mn-lt"/>
            </a:endParaRPr>
          </a:p>
          <a:p>
            <a:pPr marL="171450" indent="-171450">
              <a:spcBef>
                <a:spcPts val="400"/>
              </a:spcBef>
            </a:pPr>
            <a:r>
              <a:rPr lang="en-US" dirty="0">
                <a:latin typeface="+mn-lt"/>
                <a:hlinkClick r:id="rId4"/>
              </a:rPr>
              <a:t>https://github.com/andresbiso/2025_1C_TFG_PAPER</a:t>
            </a:r>
            <a:endParaRPr lang="en-US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119062" lvl="0" indent="-5556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</a:pPr>
            <a:endParaRPr dirty="0"/>
          </a:p>
        </p:txBody>
      </p:sp>
      <p:sp>
        <p:nvSpPr>
          <p:cNvPr id="295" name="Google Shape;295;g35c49a54668_0_220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19203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9062" lvl="0" indent="-1127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lt"/>
              </a:rPr>
              <a:t>Links</a:t>
            </a:r>
            <a:endParaRPr dirty="0">
              <a:latin typeface="+mj-lt"/>
            </a:endParaRPr>
          </a:p>
        </p:txBody>
      </p:sp>
      <p:pic>
        <p:nvPicPr>
          <p:cNvPr id="296" name="Google Shape;296;g35c49a54668_0_220" descr="Two dandelions"/>
          <p:cNvPicPr preferRelativeResize="0">
            <a:picLocks noGrp="1"/>
          </p:cNvPicPr>
          <p:nvPr>
            <p:ph type="pic" idx="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3104" b="13104"/>
          <a:stretch/>
        </p:blipFill>
        <p:spPr>
          <a:xfrm>
            <a:off x="0" y="1642275"/>
            <a:ext cx="4753475" cy="350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c49a54668_0_263"/>
          <p:cNvSpPr/>
          <p:nvPr/>
        </p:nvSpPr>
        <p:spPr>
          <a:xfrm>
            <a:off x="878270" y="1871942"/>
            <a:ext cx="7387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-US" sz="3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Gracias</a:t>
            </a:r>
            <a:endParaRPr sz="3600" b="0" i="0" u="none" strike="noStrike" cap="none" dirty="0">
              <a:solidFill>
                <a:srgbClr val="FFFFFF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n-lt"/>
              </a:rPr>
              <a:t>Introducción</a:t>
            </a:r>
            <a:endParaRPr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c49a54668_0_12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 err="1">
                <a:latin typeface="+mj-lt"/>
              </a:rPr>
              <a:t>Introducción</a:t>
            </a:r>
            <a:endParaRPr dirty="0">
              <a:latin typeface="+mj-lt"/>
            </a:endParaRPr>
          </a:p>
        </p:txBody>
      </p:sp>
      <p:sp>
        <p:nvSpPr>
          <p:cNvPr id="151" name="Google Shape;151;g35c49a54668_0_12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39816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7" lvl="0" indent="-22383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Char char="•"/>
            </a:pPr>
            <a:r>
              <a:rPr lang="en-US" dirty="0" err="1">
                <a:latin typeface="+mn-lt"/>
              </a:rPr>
              <a:t>Estudiante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avanzado</a:t>
            </a:r>
            <a:r>
              <a:rPr lang="en-US" dirty="0">
                <a:latin typeface="+mn-lt"/>
              </a:rPr>
              <a:t> de la </a:t>
            </a:r>
            <a:r>
              <a:rPr lang="en-US" dirty="0" err="1">
                <a:latin typeface="+mn-lt"/>
              </a:rPr>
              <a:t>carrera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Licenciatura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Informática</a:t>
            </a:r>
            <a:r>
              <a:rPr lang="en-US" dirty="0">
                <a:latin typeface="+mn-lt"/>
              </a:rPr>
              <a:t>.</a:t>
            </a: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230187" lvl="0" indent="-22383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Char char="•"/>
            </a:pPr>
            <a:r>
              <a:rPr lang="en-US" dirty="0" err="1">
                <a:latin typeface="+mn-lt"/>
              </a:rPr>
              <a:t>Trabaja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hace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casi</a:t>
            </a:r>
            <a:r>
              <a:rPr lang="en-US" dirty="0">
                <a:latin typeface="+mn-lt"/>
              </a:rPr>
              <a:t> 10 </a:t>
            </a:r>
            <a:r>
              <a:rPr lang="en-US" dirty="0" err="1">
                <a:latin typeface="+mn-lt"/>
              </a:rPr>
              <a:t>años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como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desarrollador</a:t>
            </a:r>
            <a:r>
              <a:rPr lang="en-US" dirty="0">
                <a:latin typeface="+mn-lt"/>
              </a:rPr>
              <a:t> de software.</a:t>
            </a: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230187" lvl="0" indent="-22383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Char char="•"/>
            </a:pPr>
            <a:r>
              <a:rPr lang="en-US" dirty="0" err="1">
                <a:latin typeface="+mn-lt"/>
              </a:rPr>
              <a:t>Actualmente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trabajando</a:t>
            </a:r>
            <a:r>
              <a:rPr lang="en-US" dirty="0">
                <a:latin typeface="+mn-lt"/>
              </a:rPr>
              <a:t> para la </a:t>
            </a:r>
            <a:r>
              <a:rPr lang="en-US" dirty="0" err="1">
                <a:latin typeface="+mn-lt"/>
              </a:rPr>
              <a:t>empresa</a:t>
            </a:r>
            <a:r>
              <a:rPr lang="en-US" dirty="0">
                <a:latin typeface="+mn-lt"/>
              </a:rPr>
              <a:t> GlobalLogic.</a:t>
            </a:r>
            <a:endParaRPr dirty="0">
              <a:latin typeface="+mn-lt"/>
            </a:endParaRPr>
          </a:p>
          <a:p>
            <a:pPr marL="230187" lvl="0" indent="-15716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None/>
            </a:pPr>
            <a:endParaRPr dirty="0"/>
          </a:p>
        </p:txBody>
      </p:sp>
      <p:sp>
        <p:nvSpPr>
          <p:cNvPr id="152" name="Google Shape;152;g35c49a54668_0_12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3981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9062" lvl="0" indent="-1127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lt"/>
              </a:rPr>
              <a:t>Andrés Isaac </a:t>
            </a:r>
            <a:r>
              <a:rPr lang="en-US" dirty="0" err="1">
                <a:latin typeface="+mj-lt"/>
              </a:rPr>
              <a:t>Biso</a:t>
            </a:r>
            <a:endParaRPr dirty="0">
              <a:latin typeface="+mj-lt"/>
            </a:endParaRPr>
          </a:p>
        </p:txBody>
      </p:sp>
      <p:pic>
        <p:nvPicPr>
          <p:cNvPr id="153" name="Google Shape;153;g35c49a54668_0_12" title="foto_personal.jp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9002" r="9010"/>
          <a:stretch/>
        </p:blipFill>
        <p:spPr>
          <a:xfrm>
            <a:off x="0" y="1149450"/>
            <a:ext cx="4753500" cy="35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49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j-lt"/>
              </a:rPr>
              <a:t>Problemática</a:t>
            </a:r>
            <a:r>
              <a:rPr lang="en-US" dirty="0">
                <a:latin typeface="+mj-lt"/>
              </a:rPr>
              <a:t> e idea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Problemática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n-lt"/>
              </a:rPr>
              <a:t>Falta de </a:t>
            </a:r>
            <a:r>
              <a:rPr lang="en-US" dirty="0" err="1">
                <a:latin typeface="+mn-lt"/>
              </a:rPr>
              <a:t>tiempo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Enfoque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corto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plazo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eficiente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Máxima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información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mínimo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tiempo</a:t>
            </a:r>
            <a:r>
              <a:rPr lang="en-US" dirty="0">
                <a:latin typeface="+mn-lt"/>
              </a:rPr>
              <a:t>.</a:t>
            </a:r>
          </a:p>
        </p:txBody>
      </p:sp>
      <p:pic>
        <p:nvPicPr>
          <p:cNvPr id="165" name="Google Shape;165;g35c49a54668_0_22" descr="Cubicles with laptops and chairs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390350" y="1411434"/>
            <a:ext cx="4590046" cy="25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Idea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latin typeface="+mn-lt"/>
              </a:rPr>
              <a:t>Solución</a:t>
            </a:r>
            <a:r>
              <a:rPr lang="en-US" dirty="0">
                <a:latin typeface="+mn-lt"/>
              </a:rPr>
              <a:t> web que integra </a:t>
            </a:r>
            <a:r>
              <a:rPr lang="en-US" dirty="0" err="1">
                <a:latin typeface="+mn-lt"/>
              </a:rPr>
              <a:t>microaprendizaje</a:t>
            </a:r>
            <a:r>
              <a:rPr lang="en-US" dirty="0">
                <a:latin typeface="+mn-lt"/>
              </a:rPr>
              <a:t> para </a:t>
            </a:r>
            <a:r>
              <a:rPr lang="en-US" dirty="0" err="1">
                <a:latin typeface="+mn-lt"/>
              </a:rPr>
              <a:t>optimizar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formación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profesional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empleados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Adaptación</a:t>
            </a:r>
            <a:r>
              <a:rPr lang="en-US" dirty="0">
                <a:latin typeface="+mn-lt"/>
              </a:rPr>
              <a:t> al </a:t>
            </a:r>
            <a:r>
              <a:rPr lang="en-US" dirty="0" err="1">
                <a:latin typeface="+mn-lt"/>
              </a:rPr>
              <a:t>tiempo</a:t>
            </a:r>
            <a:r>
              <a:rPr lang="en-US" dirty="0">
                <a:latin typeface="+mn-lt"/>
              </a:rPr>
              <a:t> disponible de </a:t>
            </a:r>
            <a:r>
              <a:rPr lang="en-US" dirty="0" err="1">
                <a:latin typeface="+mn-lt"/>
              </a:rPr>
              <a:t>cada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empleado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 flexible y </a:t>
            </a:r>
            <a:r>
              <a:rPr lang="en-US" dirty="0" err="1">
                <a:latin typeface="+mn-lt"/>
              </a:rPr>
              <a:t>personalizado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AR" dirty="0">
              <a:latin typeface="+mn-lt"/>
            </a:endParaRPr>
          </a:p>
          <a:p>
            <a:r>
              <a:rPr lang="en-US" dirty="0">
                <a:latin typeface="+mn-lt"/>
              </a:rPr>
              <a:t>Desarrollo </a:t>
            </a:r>
            <a:r>
              <a:rPr lang="en-US" dirty="0" err="1">
                <a:latin typeface="+mn-lt"/>
              </a:rPr>
              <a:t>profesional</a:t>
            </a:r>
            <a:r>
              <a:rPr lang="en-US" dirty="0">
                <a:latin typeface="+mn-lt"/>
              </a:rPr>
              <a:t> continuo.</a:t>
            </a:r>
          </a:p>
        </p:txBody>
      </p:sp>
      <p:pic>
        <p:nvPicPr>
          <p:cNvPr id="165" name="Google Shape;165;g35c49a54668_0_22" descr="A lightbulb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4552" y="1171564"/>
            <a:ext cx="3061641" cy="3061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40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 err="1">
                <a:latin typeface="+mj-lt"/>
              </a:rPr>
              <a:t>Microaprendizaje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8463756" cy="107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/>
              <a:t>“El </a:t>
            </a:r>
            <a:r>
              <a:rPr lang="en-US" dirty="0" err="1"/>
              <a:t>microaprendizaje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 </a:t>
            </a:r>
            <a:r>
              <a:rPr lang="en-US" dirty="0" err="1"/>
              <a:t>formas</a:t>
            </a:r>
            <a:r>
              <a:rPr lang="en-US" dirty="0"/>
              <a:t> breves de </a:t>
            </a:r>
            <a:r>
              <a:rPr lang="en-US" dirty="0" err="1"/>
              <a:t>aprendizaje</a:t>
            </a:r>
            <a:r>
              <a:rPr lang="en-US" dirty="0"/>
              <a:t> y </a:t>
            </a:r>
            <a:r>
              <a:rPr lang="en-US" dirty="0" err="1"/>
              <a:t>consiste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actividades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breves, </a:t>
            </a:r>
            <a:r>
              <a:rPr lang="en-US" dirty="0" err="1"/>
              <a:t>detalladas</a:t>
            </a:r>
            <a:r>
              <a:rPr lang="en-US" dirty="0"/>
              <a:t>, </a:t>
            </a:r>
            <a:r>
              <a:rPr lang="en-US" dirty="0" err="1"/>
              <a:t>interconectadas</a:t>
            </a:r>
            <a:r>
              <a:rPr lang="en-US" dirty="0"/>
              <a:t> y poco </a:t>
            </a:r>
            <a:r>
              <a:rPr lang="en-US" dirty="0" err="1"/>
              <a:t>acopladas</a:t>
            </a:r>
            <a:r>
              <a:rPr lang="en-US" dirty="0"/>
              <a:t>, con </a:t>
            </a:r>
            <a:r>
              <a:rPr lang="en-US" dirty="0" err="1"/>
              <a:t>microcontenido</a:t>
            </a:r>
            <a:r>
              <a:rPr lang="en-US" dirty="0"/>
              <a:t> (Lindner, 2006; Schmidt, 2007)”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Laptop with phone and calculator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53786" y="2153286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3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 err="1">
                <a:latin typeface="+mj-lt"/>
              </a:rPr>
              <a:t>Microaprendizaje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n-lt"/>
              </a:rPr>
              <a:t>Es breve.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 centra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un </a:t>
            </a:r>
            <a:r>
              <a:rPr lang="en-US" dirty="0" err="1">
                <a:latin typeface="+mn-lt"/>
              </a:rPr>
              <a:t>único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objetivo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Puede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lograrse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cualquier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momento</a:t>
            </a:r>
            <a:r>
              <a:rPr lang="en-US" dirty="0">
                <a:latin typeface="+mn-lt"/>
              </a:rPr>
              <a:t> que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estudiante</a:t>
            </a:r>
            <a:r>
              <a:rPr lang="en-US" dirty="0">
                <a:latin typeface="+mn-lt"/>
              </a:rPr>
              <a:t> lo </a:t>
            </a:r>
            <a:r>
              <a:rPr lang="en-US" dirty="0" err="1">
                <a:latin typeface="+mn-lt"/>
              </a:rPr>
              <a:t>necesite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Los </a:t>
            </a:r>
            <a:r>
              <a:rPr lang="en-US" dirty="0" err="1">
                <a:latin typeface="+mn-lt"/>
              </a:rPr>
              <a:t>recursos</a:t>
            </a:r>
            <a:r>
              <a:rPr lang="en-US" dirty="0">
                <a:latin typeface="+mn-lt"/>
              </a:rPr>
              <a:t> se </a:t>
            </a:r>
            <a:r>
              <a:rPr lang="en-US" dirty="0" err="1">
                <a:latin typeface="+mn-lt"/>
              </a:rPr>
              <a:t>entregan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comúnmente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mediante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tecnología</a:t>
            </a:r>
            <a:r>
              <a:rPr lang="en-US" dirty="0">
                <a:latin typeface="+mn-lt"/>
              </a:rPr>
              <a:t> digital.</a:t>
            </a:r>
          </a:p>
        </p:txBody>
      </p:sp>
      <p:pic>
        <p:nvPicPr>
          <p:cNvPr id="165" name="Google Shape;165;g35c49a54668_0_22" descr="An open book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90265" y="1207277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29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L Corporate Template 2021">
  <a:themeElements>
    <a:clrScheme name="GlobalLogic Palette 2014">
      <a:dk1>
        <a:srgbClr val="000000"/>
      </a:dk1>
      <a:lt1>
        <a:srgbClr val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577</Words>
  <Application>Microsoft Macintosh PowerPoint</Application>
  <PresentationFormat>On-screen Show (16:9)</PresentationFormat>
  <Paragraphs>97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Helvetica Neue</vt:lpstr>
      <vt:lpstr>Trebuchet MS</vt:lpstr>
      <vt:lpstr>GL Corporate Template 2021</vt:lpstr>
      <vt:lpstr>PowerPoint Presentation</vt:lpstr>
      <vt:lpstr>Agenda</vt:lpstr>
      <vt:lpstr>PowerPoint Presentation</vt:lpstr>
      <vt:lpstr>Introducción</vt:lpstr>
      <vt:lpstr>PowerPoint Presentation</vt:lpstr>
      <vt:lpstr>Problemática</vt:lpstr>
      <vt:lpstr>Idea</vt:lpstr>
      <vt:lpstr>Microaprendizaje</vt:lpstr>
      <vt:lpstr>Microaprendizaje</vt:lpstr>
      <vt:lpstr>PowerPoint Presentation</vt:lpstr>
      <vt:lpstr>Objetivo</vt:lpstr>
      <vt:lpstr>Justificación</vt:lpstr>
      <vt:lpstr>PowerPoint Presentation</vt:lpstr>
      <vt:lpstr>PowerPoint Presentation</vt:lpstr>
      <vt:lpstr>PowerPoint Presentation</vt:lpstr>
      <vt:lpstr>Herramientas y Tecnologías</vt:lpstr>
      <vt:lpstr>PowerPoint Presentation</vt:lpstr>
      <vt:lpstr>Resultados</vt:lpstr>
      <vt:lpstr>PowerPoint Presentation</vt:lpstr>
      <vt:lpstr>PowerPoint Presentation</vt:lpstr>
      <vt:lpstr>PowerPoint Presentation</vt:lpstr>
      <vt:lpstr>Principales logros</vt:lpstr>
      <vt:lpstr>PowerPoint Presentation</vt:lpstr>
      <vt:lpstr>Conclusión</vt:lpstr>
      <vt:lpstr>Conclusión</vt:lpstr>
      <vt:lpstr>Reflexión final</vt:lpstr>
      <vt:lpstr>Referencias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Andrés Isaac Biso</cp:lastModifiedBy>
  <cp:revision>11</cp:revision>
  <dcterms:modified xsi:type="dcterms:W3CDTF">2025-06-09T18:51:39Z</dcterms:modified>
</cp:coreProperties>
</file>